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6888150" cy="10020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7" roundtripDataSignature="AMtx7mhxdUgpCFxL1PV38a3Ta/nS0bo+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629DEC0-6D16-490F-82E4-CF54C74E83E9}">
  <a:tblStyle styleId="{D629DEC0-6D16-490F-82E4-CF54C74E83E9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customschemas.google.com/relationships/presentationmetadata" Target="meta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harts/_rels/chart1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_rels/chart2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2.xlsx"/></Relationships>
</file>

<file path=ppt/charts/_rels/chart3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638603617748461"/>
          <c:y val="9.5212945089434509E-2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Stroke!$B$1</c:f>
              <c:strCache>
                <c:ptCount val="1"/>
                <c:pt idx="0">
                  <c:v>Stroke onset to door time ≤ 3  ชม.</c:v>
                </c:pt>
              </c:strCache>
            </c:strRef>
          </c:tx>
          <c:dLbls>
            <c:dLbl>
              <c:idx val="18"/>
              <c:layout>
                <c:manualLayout>
                  <c:x val="-3.1494516482296771E-3"/>
                  <c:y val="1.6534621153205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Stroke!$B$2:$B$19</c:f>
              <c:numCache>
                <c:formatCode>0.00</c:formatCode>
                <c:ptCount val="18"/>
                <c:pt idx="0" formatCode="General">
                  <c:v>27.03</c:v>
                </c:pt>
                <c:pt idx="1">
                  <c:v>25</c:v>
                </c:pt>
                <c:pt idx="2" formatCode="General">
                  <c:v>11.11</c:v>
                </c:pt>
                <c:pt idx="3" formatCode="General">
                  <c:v>22.22</c:v>
                </c:pt>
                <c:pt idx="4" formatCode="General">
                  <c:v>28.57</c:v>
                </c:pt>
                <c:pt idx="5" formatCode="General">
                  <c:v>54.17</c:v>
                </c:pt>
                <c:pt idx="6" formatCode="General">
                  <c:v>37.21</c:v>
                </c:pt>
                <c:pt idx="7" formatCode="General">
                  <c:v>26.48</c:v>
                </c:pt>
                <c:pt idx="8" formatCode="General">
                  <c:v>53.13</c:v>
                </c:pt>
                <c:pt idx="9" formatCode="General">
                  <c:v>46.15</c:v>
                </c:pt>
                <c:pt idx="10" formatCode="General">
                  <c:v>43.33</c:v>
                </c:pt>
                <c:pt idx="11" formatCode="General">
                  <c:v>51.43</c:v>
                </c:pt>
                <c:pt idx="12" formatCode="General">
                  <c:v>39.29</c:v>
                </c:pt>
                <c:pt idx="13">
                  <c:v>50</c:v>
                </c:pt>
                <c:pt idx="14" formatCode="General">
                  <c:v>47.93</c:v>
                </c:pt>
                <c:pt idx="15" formatCode="General">
                  <c:v>39.659999999999997</c:v>
                </c:pt>
                <c:pt idx="16" formatCode="General">
                  <c:v>47.37</c:v>
                </c:pt>
                <c:pt idx="17" formatCode="General">
                  <c:v>35.14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Stroke!$C$1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Stroke!$C$2:$C$19</c:f>
              <c:numCache>
                <c:formatCode>General</c:formatCode>
                <c:ptCount val="18"/>
                <c:pt idx="0">
                  <c:v>38.06</c:v>
                </c:pt>
                <c:pt idx="1">
                  <c:v>38.06</c:v>
                </c:pt>
                <c:pt idx="2">
                  <c:v>38.06</c:v>
                </c:pt>
                <c:pt idx="3">
                  <c:v>38.06</c:v>
                </c:pt>
                <c:pt idx="4">
                  <c:v>38.06</c:v>
                </c:pt>
                <c:pt idx="5">
                  <c:v>38.06</c:v>
                </c:pt>
                <c:pt idx="6">
                  <c:v>38.06</c:v>
                </c:pt>
                <c:pt idx="7">
                  <c:v>38.06</c:v>
                </c:pt>
                <c:pt idx="8">
                  <c:v>38.06</c:v>
                </c:pt>
                <c:pt idx="9">
                  <c:v>38.06</c:v>
                </c:pt>
                <c:pt idx="10">
                  <c:v>38.06</c:v>
                </c:pt>
                <c:pt idx="11">
                  <c:v>38.06</c:v>
                </c:pt>
                <c:pt idx="12">
                  <c:v>38.06</c:v>
                </c:pt>
                <c:pt idx="13">
                  <c:v>38.06</c:v>
                </c:pt>
                <c:pt idx="14">
                  <c:v>38.06</c:v>
                </c:pt>
                <c:pt idx="15">
                  <c:v>38.06</c:v>
                </c:pt>
                <c:pt idx="16">
                  <c:v>38.06</c:v>
                </c:pt>
                <c:pt idx="17">
                  <c:v>38.06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Stroke!$D$1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Stroke!$D$2:$D$19</c:f>
              <c:numCache>
                <c:formatCode>General</c:formatCode>
                <c:ptCount val="18"/>
                <c:pt idx="0">
                  <c:v>13.36</c:v>
                </c:pt>
                <c:pt idx="1">
                  <c:v>13.36</c:v>
                </c:pt>
                <c:pt idx="2">
                  <c:v>13.36</c:v>
                </c:pt>
                <c:pt idx="3">
                  <c:v>13.36</c:v>
                </c:pt>
                <c:pt idx="4">
                  <c:v>13.36</c:v>
                </c:pt>
                <c:pt idx="5">
                  <c:v>13.36</c:v>
                </c:pt>
                <c:pt idx="6">
                  <c:v>13.36</c:v>
                </c:pt>
                <c:pt idx="7">
                  <c:v>13.36</c:v>
                </c:pt>
                <c:pt idx="8">
                  <c:v>13.36</c:v>
                </c:pt>
                <c:pt idx="9">
                  <c:v>13.36</c:v>
                </c:pt>
                <c:pt idx="10">
                  <c:v>13.36</c:v>
                </c:pt>
                <c:pt idx="11">
                  <c:v>13.36</c:v>
                </c:pt>
                <c:pt idx="12">
                  <c:v>13.36</c:v>
                </c:pt>
                <c:pt idx="13">
                  <c:v>13.36</c:v>
                </c:pt>
                <c:pt idx="14">
                  <c:v>13.36</c:v>
                </c:pt>
                <c:pt idx="15">
                  <c:v>13.36</c:v>
                </c:pt>
                <c:pt idx="16">
                  <c:v>13.36</c:v>
                </c:pt>
                <c:pt idx="17">
                  <c:v>13.36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Stroke!$E$1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Stroke!$E$2:$E$19</c:f>
              <c:numCache>
                <c:formatCode>General</c:formatCode>
                <c:ptCount val="18"/>
                <c:pt idx="0">
                  <c:v>62.76</c:v>
                </c:pt>
                <c:pt idx="1">
                  <c:v>62.76</c:v>
                </c:pt>
                <c:pt idx="2">
                  <c:v>62.76</c:v>
                </c:pt>
                <c:pt idx="3">
                  <c:v>62.76</c:v>
                </c:pt>
                <c:pt idx="4">
                  <c:v>62.76</c:v>
                </c:pt>
                <c:pt idx="5">
                  <c:v>62.76</c:v>
                </c:pt>
                <c:pt idx="6">
                  <c:v>62.76</c:v>
                </c:pt>
                <c:pt idx="7">
                  <c:v>62.76</c:v>
                </c:pt>
                <c:pt idx="8">
                  <c:v>62.76</c:v>
                </c:pt>
                <c:pt idx="9">
                  <c:v>62.76</c:v>
                </c:pt>
                <c:pt idx="10">
                  <c:v>62.76</c:v>
                </c:pt>
                <c:pt idx="11">
                  <c:v>62.76</c:v>
                </c:pt>
                <c:pt idx="12">
                  <c:v>62.76</c:v>
                </c:pt>
                <c:pt idx="13">
                  <c:v>62.76</c:v>
                </c:pt>
                <c:pt idx="14">
                  <c:v>62.76</c:v>
                </c:pt>
                <c:pt idx="15">
                  <c:v>62.76</c:v>
                </c:pt>
                <c:pt idx="16">
                  <c:v>62.76</c:v>
                </c:pt>
                <c:pt idx="17">
                  <c:v>62.76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258176"/>
        <c:axId val="232132992"/>
      </c:lineChart>
      <c:catAx>
        <c:axId val="232258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232132992"/>
        <c:crosses val="autoZero"/>
        <c:auto val="1"/>
        <c:lblAlgn val="ctr"/>
        <c:lblOffset val="100"/>
        <c:noMultiLvlLbl val="0"/>
      </c:catAx>
      <c:valAx>
        <c:axId val="2321329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3615023474178403"/>
              <c:y val="0.33019937411669698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2322581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aseline="0"/>
            </a:pPr>
            <a:endParaRPr lang="th-TH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10352060444209"/>
          <c:y val="4.8364851822019779E-2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Stroke!$B$1</c:f>
              <c:strCache>
                <c:ptCount val="1"/>
                <c:pt idx="0">
                  <c:v>อัตรา Delayed/Missed  Diagnosis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Stroke!$B$2:$B$19</c:f>
              <c:numCache>
                <c:formatCode>0</c:formatCode>
                <c:ptCount val="18"/>
                <c:pt idx="0" formatCode="0.00">
                  <c:v>2.7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0.00">
                  <c:v>2.17</c:v>
                </c:pt>
                <c:pt idx="6" formatCode="0.00">
                  <c:v>2.33</c:v>
                </c:pt>
                <c:pt idx="7" formatCode="General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 formatCode="0.00">
                  <c:v>7.69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  <c:pt idx="15" formatCode="General">
                  <c:v>0</c:v>
                </c:pt>
                <c:pt idx="16" formatCode="General">
                  <c:v>0</c:v>
                </c:pt>
                <c:pt idx="17" formatCode="General">
                  <c:v>2.7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Stroke!$C$1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Stroke!$C$2:$C$19</c:f>
              <c:numCache>
                <c:formatCode>General</c:formatCode>
                <c:ptCount val="18"/>
                <c:pt idx="0">
                  <c:v>0.98</c:v>
                </c:pt>
                <c:pt idx="1">
                  <c:v>0.98</c:v>
                </c:pt>
                <c:pt idx="2">
                  <c:v>0.98</c:v>
                </c:pt>
                <c:pt idx="3">
                  <c:v>0.98</c:v>
                </c:pt>
                <c:pt idx="4">
                  <c:v>0.98</c:v>
                </c:pt>
                <c:pt idx="5">
                  <c:v>0.98</c:v>
                </c:pt>
                <c:pt idx="6">
                  <c:v>0.98</c:v>
                </c:pt>
                <c:pt idx="7">
                  <c:v>0.98</c:v>
                </c:pt>
                <c:pt idx="8">
                  <c:v>0.98</c:v>
                </c:pt>
                <c:pt idx="9">
                  <c:v>0.98</c:v>
                </c:pt>
                <c:pt idx="10">
                  <c:v>0.98</c:v>
                </c:pt>
                <c:pt idx="11">
                  <c:v>0.98</c:v>
                </c:pt>
                <c:pt idx="12">
                  <c:v>0.98</c:v>
                </c:pt>
                <c:pt idx="13">
                  <c:v>0.98</c:v>
                </c:pt>
                <c:pt idx="14">
                  <c:v>0.98</c:v>
                </c:pt>
                <c:pt idx="15">
                  <c:v>0.98</c:v>
                </c:pt>
                <c:pt idx="16">
                  <c:v>0.98</c:v>
                </c:pt>
                <c:pt idx="17">
                  <c:v>0.98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Stroke!$D$1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Stroke!$D$2:$D$19</c:f>
              <c:numCache>
                <c:formatCode>0.00</c:formatCode>
                <c:ptCount val="18"/>
                <c:pt idx="0">
                  <c:v>-3.03</c:v>
                </c:pt>
                <c:pt idx="1">
                  <c:v>-3.03</c:v>
                </c:pt>
                <c:pt idx="2">
                  <c:v>-3.03</c:v>
                </c:pt>
                <c:pt idx="3">
                  <c:v>-3.03</c:v>
                </c:pt>
                <c:pt idx="4">
                  <c:v>-3.03</c:v>
                </c:pt>
                <c:pt idx="5">
                  <c:v>-3.03</c:v>
                </c:pt>
                <c:pt idx="6">
                  <c:v>-3.03</c:v>
                </c:pt>
                <c:pt idx="7">
                  <c:v>-3.03</c:v>
                </c:pt>
                <c:pt idx="8">
                  <c:v>-3.03</c:v>
                </c:pt>
                <c:pt idx="9">
                  <c:v>-3.03</c:v>
                </c:pt>
                <c:pt idx="10">
                  <c:v>-3.03</c:v>
                </c:pt>
                <c:pt idx="11">
                  <c:v>-3.03</c:v>
                </c:pt>
                <c:pt idx="12">
                  <c:v>-3.03</c:v>
                </c:pt>
                <c:pt idx="13">
                  <c:v>-3.03</c:v>
                </c:pt>
                <c:pt idx="14">
                  <c:v>-3.03</c:v>
                </c:pt>
                <c:pt idx="15">
                  <c:v>-3.03</c:v>
                </c:pt>
                <c:pt idx="16">
                  <c:v>-3.03</c:v>
                </c:pt>
                <c:pt idx="17">
                  <c:v>-3.03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Stroke!$E$1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Stroke!$A$2:$A$19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Stroke!$E$2:$E$19</c:f>
              <c:numCache>
                <c:formatCode>General</c:formatCode>
                <c:ptCount val="18"/>
                <c:pt idx="0">
                  <c:v>4.8899999999999997</c:v>
                </c:pt>
                <c:pt idx="1">
                  <c:v>4.8899999999999997</c:v>
                </c:pt>
                <c:pt idx="2">
                  <c:v>4.8899999999999997</c:v>
                </c:pt>
                <c:pt idx="3">
                  <c:v>4.8899999999999997</c:v>
                </c:pt>
                <c:pt idx="4">
                  <c:v>4.8899999999999997</c:v>
                </c:pt>
                <c:pt idx="5">
                  <c:v>4.8899999999999997</c:v>
                </c:pt>
                <c:pt idx="6">
                  <c:v>4.8899999999999997</c:v>
                </c:pt>
                <c:pt idx="7">
                  <c:v>4.8899999999999997</c:v>
                </c:pt>
                <c:pt idx="8">
                  <c:v>4.8899999999999997</c:v>
                </c:pt>
                <c:pt idx="9">
                  <c:v>4.8899999999999997</c:v>
                </c:pt>
                <c:pt idx="10">
                  <c:v>4.8899999999999997</c:v>
                </c:pt>
                <c:pt idx="11">
                  <c:v>4.8899999999999997</c:v>
                </c:pt>
                <c:pt idx="12">
                  <c:v>4.8899999999999997</c:v>
                </c:pt>
                <c:pt idx="13">
                  <c:v>4.8899999999999997</c:v>
                </c:pt>
                <c:pt idx="14">
                  <c:v>4.8899999999999997</c:v>
                </c:pt>
                <c:pt idx="15">
                  <c:v>4.8899999999999997</c:v>
                </c:pt>
                <c:pt idx="16">
                  <c:v>4.8899999999999997</c:v>
                </c:pt>
                <c:pt idx="17">
                  <c:v>4.8899999999999997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578432"/>
        <c:axId val="232580224"/>
      </c:lineChart>
      <c:catAx>
        <c:axId val="232578432"/>
        <c:scaling>
          <c:orientation val="minMax"/>
        </c:scaling>
        <c:delete val="0"/>
        <c:axPos val="b"/>
        <c:majorTickMark val="none"/>
        <c:minorTickMark val="none"/>
        <c:tickLblPos val="nextTo"/>
        <c:crossAx val="232580224"/>
        <c:crosses val="autoZero"/>
        <c:auto val="1"/>
        <c:lblAlgn val="ctr"/>
        <c:lblOffset val="100"/>
        <c:noMultiLvlLbl val="0"/>
      </c:catAx>
      <c:valAx>
        <c:axId val="2325802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3615023474178403"/>
              <c:y val="0.33019937411669698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crossAx val="2325784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'Stroke (fast track)'!$B$1</c:f>
              <c:strCache>
                <c:ptCount val="1"/>
                <c:pt idx="0">
                  <c:v>Stroke fast tract door to refer time ≤ 30 นาที</c:v>
                </c:pt>
              </c:strCache>
            </c:strRef>
          </c:tx>
          <c:dLbls>
            <c:dLbl>
              <c:idx val="3"/>
              <c:layout>
                <c:manualLayout>
                  <c:x val="-1.5407703609163636E-2"/>
                  <c:y val="-2.351590564011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2446221654981474E-3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15407218327162E-3"/>
                  <c:y val="2.0576417435099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6.1630814436655452E-3"/>
                  <c:y val="-2.3515905640114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3896947940159877E-2"/>
                  <c:y val="-8.81846461504277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6223110827490737E-3"/>
                  <c:y val="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3.2334370255156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'Stroke (fast track)'!$A$2:$A$19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'Stroke (fast track)'!$B$2:$B$19</c:f>
              <c:numCache>
                <c:formatCode>0.00</c:formatCode>
                <c:ptCount val="18"/>
                <c:pt idx="0">
                  <c:v>80</c:v>
                </c:pt>
                <c:pt idx="1">
                  <c:v>85.71</c:v>
                </c:pt>
                <c:pt idx="2">
                  <c:v>50</c:v>
                </c:pt>
                <c:pt idx="3" formatCode="General">
                  <c:v>71.42</c:v>
                </c:pt>
                <c:pt idx="4">
                  <c:v>71.430000000000007</c:v>
                </c:pt>
                <c:pt idx="5" formatCode="General">
                  <c:v>56.25</c:v>
                </c:pt>
                <c:pt idx="6" formatCode="General">
                  <c:v>72.37</c:v>
                </c:pt>
                <c:pt idx="7">
                  <c:v>60</c:v>
                </c:pt>
                <c:pt idx="8">
                  <c:v>46.67</c:v>
                </c:pt>
                <c:pt idx="9">
                  <c:v>70</c:v>
                </c:pt>
                <c:pt idx="10">
                  <c:v>50</c:v>
                </c:pt>
                <c:pt idx="11">
                  <c:v>54.55</c:v>
                </c:pt>
                <c:pt idx="12">
                  <c:v>55.56</c:v>
                </c:pt>
                <c:pt idx="13">
                  <c:v>50</c:v>
                </c:pt>
                <c:pt idx="14">
                  <c:v>57.14</c:v>
                </c:pt>
                <c:pt idx="15">
                  <c:v>76.19</c:v>
                </c:pt>
                <c:pt idx="16">
                  <c:v>63.16</c:v>
                </c:pt>
                <c:pt idx="17">
                  <c:v>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'Stroke (fast track)'!$C$1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'Stroke (fast track)'!$A$2:$A$19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'Stroke (fast track)'!$C$2:$C$19</c:f>
              <c:numCache>
                <c:formatCode>General</c:formatCode>
                <c:ptCount val="18"/>
                <c:pt idx="0">
                  <c:v>63.64</c:v>
                </c:pt>
                <c:pt idx="1">
                  <c:v>63.64</c:v>
                </c:pt>
                <c:pt idx="2">
                  <c:v>63.64</c:v>
                </c:pt>
                <c:pt idx="3">
                  <c:v>63.64</c:v>
                </c:pt>
                <c:pt idx="4">
                  <c:v>63.64</c:v>
                </c:pt>
                <c:pt idx="5">
                  <c:v>63.64</c:v>
                </c:pt>
                <c:pt idx="6">
                  <c:v>63.64</c:v>
                </c:pt>
                <c:pt idx="7">
                  <c:v>63.64</c:v>
                </c:pt>
                <c:pt idx="8">
                  <c:v>63.64</c:v>
                </c:pt>
                <c:pt idx="9">
                  <c:v>63.64</c:v>
                </c:pt>
                <c:pt idx="10">
                  <c:v>63.64</c:v>
                </c:pt>
                <c:pt idx="11">
                  <c:v>63.64</c:v>
                </c:pt>
                <c:pt idx="12">
                  <c:v>63.64</c:v>
                </c:pt>
                <c:pt idx="13">
                  <c:v>63.64</c:v>
                </c:pt>
                <c:pt idx="14">
                  <c:v>63.64</c:v>
                </c:pt>
                <c:pt idx="15">
                  <c:v>63.64</c:v>
                </c:pt>
                <c:pt idx="16">
                  <c:v>63.64</c:v>
                </c:pt>
                <c:pt idx="17">
                  <c:v>63.64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'Stroke (fast track)'!$D$1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'Stroke (fast track)'!$A$2:$A$19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'Stroke (fast track)'!$D$2:$D$19</c:f>
              <c:numCache>
                <c:formatCode>General</c:formatCode>
                <c:ptCount val="18"/>
                <c:pt idx="0">
                  <c:v>39.96</c:v>
                </c:pt>
                <c:pt idx="1">
                  <c:v>39.96</c:v>
                </c:pt>
                <c:pt idx="2">
                  <c:v>39.96</c:v>
                </c:pt>
                <c:pt idx="3">
                  <c:v>39.96</c:v>
                </c:pt>
                <c:pt idx="4">
                  <c:v>39.96</c:v>
                </c:pt>
                <c:pt idx="5">
                  <c:v>39.96</c:v>
                </c:pt>
                <c:pt idx="6">
                  <c:v>39.96</c:v>
                </c:pt>
                <c:pt idx="7">
                  <c:v>39.96</c:v>
                </c:pt>
                <c:pt idx="8">
                  <c:v>39.96</c:v>
                </c:pt>
                <c:pt idx="9">
                  <c:v>39.96</c:v>
                </c:pt>
                <c:pt idx="10">
                  <c:v>39.96</c:v>
                </c:pt>
                <c:pt idx="11">
                  <c:v>39.96</c:v>
                </c:pt>
                <c:pt idx="12">
                  <c:v>39.96</c:v>
                </c:pt>
                <c:pt idx="13">
                  <c:v>39.96</c:v>
                </c:pt>
                <c:pt idx="14">
                  <c:v>39.96</c:v>
                </c:pt>
                <c:pt idx="15">
                  <c:v>39.96</c:v>
                </c:pt>
                <c:pt idx="16">
                  <c:v>39.96</c:v>
                </c:pt>
                <c:pt idx="17">
                  <c:v>39.96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'Stroke (fast track)'!$E$1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'Stroke (fast track)'!$A$2:$A$19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'Stroke (fast track)'!$E$2:$E$19</c:f>
              <c:numCache>
                <c:formatCode>General</c:formatCode>
                <c:ptCount val="18"/>
                <c:pt idx="0">
                  <c:v>87.32</c:v>
                </c:pt>
                <c:pt idx="1">
                  <c:v>87.32</c:v>
                </c:pt>
                <c:pt idx="2">
                  <c:v>87.32</c:v>
                </c:pt>
                <c:pt idx="3">
                  <c:v>87.32</c:v>
                </c:pt>
                <c:pt idx="4">
                  <c:v>87.32</c:v>
                </c:pt>
                <c:pt idx="5">
                  <c:v>87.32</c:v>
                </c:pt>
                <c:pt idx="6">
                  <c:v>87.32</c:v>
                </c:pt>
                <c:pt idx="7">
                  <c:v>87.32</c:v>
                </c:pt>
                <c:pt idx="8">
                  <c:v>87.32</c:v>
                </c:pt>
                <c:pt idx="9">
                  <c:v>87.32</c:v>
                </c:pt>
                <c:pt idx="10">
                  <c:v>87.32</c:v>
                </c:pt>
                <c:pt idx="11">
                  <c:v>87.32</c:v>
                </c:pt>
                <c:pt idx="12">
                  <c:v>87.32</c:v>
                </c:pt>
                <c:pt idx="13">
                  <c:v>87.32</c:v>
                </c:pt>
                <c:pt idx="14">
                  <c:v>87.32</c:v>
                </c:pt>
                <c:pt idx="15">
                  <c:v>87.32</c:v>
                </c:pt>
                <c:pt idx="16">
                  <c:v>87.32</c:v>
                </c:pt>
                <c:pt idx="17">
                  <c:v>87.32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690048"/>
        <c:axId val="232691584"/>
      </c:lineChart>
      <c:catAx>
        <c:axId val="232690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232691584"/>
        <c:crosses val="autoZero"/>
        <c:auto val="1"/>
        <c:lblAlgn val="ctr"/>
        <c:lblOffset val="100"/>
        <c:noMultiLvlLbl val="0"/>
      </c:catAx>
      <c:valAx>
        <c:axId val="2326915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162514827995255"/>
              <c:y val="0.33981475873208156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crossAx val="2326900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aseline="0"/>
            </a:pPr>
            <a:endParaRPr lang="th-TH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4871" cy="500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975" lIns="91975" spcFirstLastPara="1" rIns="91975" wrap="square" tIns="459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1698" y="0"/>
            <a:ext cx="2984871" cy="500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975" lIns="91975" spcFirstLastPara="1" rIns="91975" wrap="square" tIns="459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975" lIns="91975" spcFirstLastPara="1" rIns="91975" wrap="square" tIns="459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18165"/>
            <a:ext cx="2984871" cy="500536"/>
          </a:xfrm>
          <a:prstGeom prst="rect">
            <a:avLst/>
          </a:prstGeom>
          <a:noFill/>
          <a:ln>
            <a:noFill/>
          </a:ln>
        </p:spPr>
        <p:txBody>
          <a:bodyPr anchorCtr="0" anchor="b" bIns="45975" lIns="91975" spcFirstLastPara="1" rIns="91975" wrap="square" tIns="459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1698" y="9518165"/>
            <a:ext cx="2984871" cy="500536"/>
          </a:xfrm>
          <a:prstGeom prst="rect">
            <a:avLst/>
          </a:prstGeom>
          <a:noFill/>
          <a:ln>
            <a:noFill/>
          </a:ln>
        </p:spPr>
        <p:txBody>
          <a:bodyPr anchorCtr="0" anchor="b" bIns="45975" lIns="91975" spcFirstLastPara="1" rIns="91975" wrap="square" tIns="459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h-TH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0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2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:notes"/>
          <p:cNvSpPr txBox="1"/>
          <p:nvPr>
            <p:ph idx="12" type="sldNum"/>
          </p:nvPr>
        </p:nvSpPr>
        <p:spPr>
          <a:xfrm>
            <a:off x="3901698" y="9518165"/>
            <a:ext cx="2984871" cy="500536"/>
          </a:xfrm>
          <a:prstGeom prst="rect">
            <a:avLst/>
          </a:prstGeom>
          <a:noFill/>
          <a:ln>
            <a:noFill/>
          </a:ln>
        </p:spPr>
        <p:txBody>
          <a:bodyPr anchorCtr="0" anchor="b" bIns="45975" lIns="91975" spcFirstLastPara="1" rIns="91975" wrap="square" tIns="45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4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5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6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7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8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:notes"/>
          <p:cNvSpPr txBox="1"/>
          <p:nvPr>
            <p:ph idx="1" type="body"/>
          </p:nvPr>
        </p:nvSpPr>
        <p:spPr>
          <a:xfrm>
            <a:off x="688817" y="4759083"/>
            <a:ext cx="5510530" cy="4509615"/>
          </a:xfrm>
          <a:prstGeom prst="rect">
            <a:avLst/>
          </a:prstGeom>
        </p:spPr>
        <p:txBody>
          <a:bodyPr anchorCtr="0" anchor="t" bIns="45975" lIns="91975" spcFirstLastPara="1" rIns="91975" wrap="square" tIns="45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9:notes"/>
          <p:cNvSpPr/>
          <p:nvPr>
            <p:ph idx="2" type="sldImg"/>
          </p:nvPr>
        </p:nvSpPr>
        <p:spPr>
          <a:xfrm>
            <a:off x="938213" y="750888"/>
            <a:ext cx="501173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ภาพนิ่งชื่อเรื่อ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ชื่อเรื่องและข้อความแนวตั้ง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ข้อความและชื่อเรื่องแนวตั้ง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ชื่อเรื่องและเนื้อหา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ส่วนหัวของส่วน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เนื้อหา 2 ส่วน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การเปรียบเทียบ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เฉพาะชื่อเรื่อง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ว่างเปล่า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เนื้อหาพร้อมคำอธิบายภาพ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รูปภาพพร้อมคำอธิบายภาพ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2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251520" y="2374031"/>
            <a:ext cx="1434852" cy="166703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เป้าหมาย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ผู้ป่วย</a:t>
            </a:r>
            <a:r>
              <a:rPr b="0" i="0" lang="th-TH" sz="15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  Stroke  สามารถเข้าถึงระบบ  Stroke  fast  track  </a:t>
            </a:r>
            <a:r>
              <a:rPr b="0" i="0" lang="th-TH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ได้มากขึ้น และได้รับการส่งต่ออย่างรวดเร็ว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248347" y="1718717"/>
            <a:ext cx="1099517" cy="37147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การเข้าถึงล่าช้า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136440" y="3332672"/>
            <a:ext cx="1383369" cy="647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ความแม่นยำ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ในการวินิจฉัย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19547" y="3986297"/>
            <a:ext cx="1800200" cy="8554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1500" u="none" cap="none" strike="noStrike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Indicator :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5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 อัตราผู้ป่วย</a:t>
            </a:r>
            <a:r>
              <a:rPr b="0" i="0" lang="th-TH" sz="1500" u="none" cap="none" strike="noStrike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 Stroke fast  track door to  refer  time  </a:t>
            </a:r>
            <a:r>
              <a:rPr b="0" i="0" lang="th-TH" sz="1500" u="sng" cap="none" strike="noStrike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&lt;</a:t>
            </a:r>
            <a:r>
              <a:rPr b="0" i="0" lang="th-TH" sz="1500" u="none" cap="none" strike="noStrike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  30 นาที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668364" y="1340768"/>
            <a:ext cx="1582341" cy="1098982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-ประชาชนขาดความรู้ความเข้าใจเกี่ยวกับโรค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-กลุ่มเสี่ยงไม่เข้าถึงการวินิจฉัยและการรักษา</a:t>
            </a:r>
            <a:endParaRPr b="0" i="0" sz="1400" u="none" cap="none" strike="noStrike">
              <a:solidFill>
                <a:schemeClr val="dk1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-การเข้าถึงบริการ EMS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515297" y="908719"/>
            <a:ext cx="3389884" cy="2298829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-คลินิก  NCD  ให้ความรู้  pre-alert  sign  ทุก  visit  ติด  pre-alert  sign  ที่สมุดประจำตัว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-ประชาสัมพันธ์ pre-alert sign เป็นเอกสารแก่ ผู้นำชุมชน, อสม,</a:t>
            </a:r>
            <a:endParaRPr sz="1300">
              <a:solidFill>
                <a:schemeClr val="dk1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 ใช้ Appication line  อสม. แจ้งข่าวสารเกี่ยวกับโรค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-เปิดช่องทางการสื่อสาร สอบถาม ผ่านเพจ Facebook โรงพยาบาล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 คัดกรองประชากรกลุ่มเสี่ยงในชุมชน </a:t>
            </a:r>
            <a:endParaRPr sz="1300">
              <a:solidFill>
                <a:schemeClr val="dk1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-ประชาสัมพันธ์ระบบ  1669   เสียงตามสายใน รพ., ในหมู่บ้าน </a:t>
            </a:r>
            <a:endParaRPr sz="1300">
              <a:solidFill>
                <a:schemeClr val="dk1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-เพิ่มป้าย bill board ประชาสัมพันธ์เบอร์ 1669 ตามจุดสำคัญ</a:t>
            </a:r>
            <a:endParaRPr sz="1300">
              <a:solidFill>
                <a:schemeClr val="dk1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-จัดอบรมให้ความรู้ทีม FR  เกี่ยวกับโรคสำคัญ การดูแล ความเร่งด่วนในการนำส่ง เพื่อให้ผู้ป่วยได้รับการส่งต่อรวดเร็ว ดูแลถูกต้อง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-ให้ความรู้ทีม อสม. แล้วให้จัดทีมดูแลผู้ป่วย NCD ในชุมชนที่รับผิดชอบ</a:t>
            </a:r>
            <a:endParaRPr sz="1300">
              <a:solidFill>
                <a:schemeClr val="dk1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5642371" y="3356991"/>
            <a:ext cx="3290267" cy="1484783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-ปรับ CPG  Stroke  up date  ตามแม่ข่าย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-ปรับใบ  Stroke  Path way  สำหรับ Triage </a:t>
            </a:r>
            <a:endParaRPr sz="13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-จัดอบรมให้ความรู้แก่เจ้าหน้าที่เรื่องโรค  การประเมิน  การตรวจร่างกายเบื้องต้น ปีละ 1 ครั้ง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-พัฒนาสมรรถนะพยาบาลคัดกรองในการตรวจ Cerebella  sign ในผู้ป่วยเวียนศีรษะ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 ปรับ CPG ฉบับ รพ.สต. ให้ความรู้แก่ จนท. รพ.สต. </a:t>
            </a:r>
            <a:endParaRPr sz="13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764592" y="3521338"/>
            <a:ext cx="1685925" cy="33971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-สมรรถนะของบุคลากร</a:t>
            </a:r>
            <a:endParaRPr sz="16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</p:txBody>
      </p:sp>
      <p:cxnSp>
        <p:nvCxnSpPr>
          <p:cNvPr id="96" name="Google Shape;96;p1"/>
          <p:cNvCxnSpPr/>
          <p:nvPr/>
        </p:nvCxnSpPr>
        <p:spPr>
          <a:xfrm rot="10800000">
            <a:off x="3353122" y="1892409"/>
            <a:ext cx="33337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97" name="Google Shape;97;p1"/>
          <p:cNvCxnSpPr/>
          <p:nvPr/>
        </p:nvCxnSpPr>
        <p:spPr>
          <a:xfrm rot="10800000">
            <a:off x="1686372" y="3033797"/>
            <a:ext cx="257175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98" name="Google Shape;98;p1"/>
          <p:cNvCxnSpPr/>
          <p:nvPr/>
        </p:nvCxnSpPr>
        <p:spPr>
          <a:xfrm rot="10800000">
            <a:off x="3540496" y="3690332"/>
            <a:ext cx="228725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99" name="Google Shape;99;p1"/>
          <p:cNvCxnSpPr/>
          <p:nvPr/>
        </p:nvCxnSpPr>
        <p:spPr>
          <a:xfrm rot="10800000">
            <a:off x="5489107" y="3691635"/>
            <a:ext cx="144016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00" name="Google Shape;100;p1"/>
          <p:cNvCxnSpPr/>
          <p:nvPr/>
        </p:nvCxnSpPr>
        <p:spPr>
          <a:xfrm>
            <a:off x="1943547" y="1847494"/>
            <a:ext cx="9525" cy="3669738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1" name="Google Shape;101;p1"/>
          <p:cNvCxnSpPr/>
          <p:nvPr/>
        </p:nvCxnSpPr>
        <p:spPr>
          <a:xfrm>
            <a:off x="1943547" y="1844824"/>
            <a:ext cx="276225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934022" y="3613980"/>
            <a:ext cx="17145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1"/>
          <p:cNvSpPr txBox="1"/>
          <p:nvPr/>
        </p:nvSpPr>
        <p:spPr>
          <a:xfrm>
            <a:off x="2210248" y="2033042"/>
            <a:ext cx="1581150" cy="981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6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Indicator 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  อัตรา </a:t>
            </a:r>
            <a:r>
              <a:rPr lang="th-TH" sz="16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On  set  to  door 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   time  </a:t>
            </a:r>
            <a:r>
              <a:rPr lang="th-TH" sz="1600" u="sng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&lt;</a:t>
            </a:r>
            <a:r>
              <a:rPr lang="th-TH" sz="16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  3  ชั่วโมง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2145965" y="4032102"/>
            <a:ext cx="1429840" cy="809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5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Indicator :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อัตรา</a:t>
            </a:r>
            <a:r>
              <a:rPr lang="th-TH" sz="15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 Missed/Delayed  diagnosis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145135" y="548680"/>
            <a:ext cx="87600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ngsana New"/>
              <a:buNone/>
            </a:pPr>
            <a:r>
              <a:rPr b="1" i="0" lang="th-TH" sz="18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            Purpose	</a:t>
            </a:r>
            <a:r>
              <a:rPr b="1" i="0" lang="th-TH" sz="18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        </a:t>
            </a:r>
            <a:r>
              <a:rPr b="1" i="0" lang="th-TH" sz="18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Primary  Driver           Secondary  Drivers</a:t>
            </a:r>
            <a:r>
              <a:rPr b="1" lang="th-TH" sz="18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                   </a:t>
            </a:r>
            <a:r>
              <a:rPr b="1" i="0" lang="th-TH" sz="18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Intervention/Change  Idea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119647" y="116632"/>
            <a:ext cx="612464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เป้าหมาย  ปัจจัยขับเคลื่อนการดูแลผู้ป่วย  Stroke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8255724" y="6429375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9" name="Google Shape;109;p1"/>
          <p:cNvCxnSpPr/>
          <p:nvPr/>
        </p:nvCxnSpPr>
        <p:spPr>
          <a:xfrm rot="10800000">
            <a:off x="5250705" y="1875283"/>
            <a:ext cx="24765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10" name="Google Shape;110;p1"/>
          <p:cNvSpPr txBox="1"/>
          <p:nvPr/>
        </p:nvSpPr>
        <p:spPr>
          <a:xfrm>
            <a:off x="2247132" y="5193194"/>
            <a:ext cx="1439365" cy="504056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ประสิทธิภาพการส่งต่อ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1" name="Google Shape;111;p1"/>
          <p:cNvCxnSpPr/>
          <p:nvPr/>
        </p:nvCxnSpPr>
        <p:spPr>
          <a:xfrm>
            <a:off x="1953072" y="5517232"/>
            <a:ext cx="257176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2" name="Google Shape;112;p1"/>
          <p:cNvSpPr txBox="1"/>
          <p:nvPr/>
        </p:nvSpPr>
        <p:spPr>
          <a:xfrm>
            <a:off x="3945021" y="5231692"/>
            <a:ext cx="1526589" cy="46555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ความพร้อมของการส่งต่อ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Google Shape;113;p1"/>
          <p:cNvCxnSpPr/>
          <p:nvPr/>
        </p:nvCxnSpPr>
        <p:spPr>
          <a:xfrm rot="10800000">
            <a:off x="3692896" y="5445222"/>
            <a:ext cx="228725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14" name="Google Shape;114;p1"/>
          <p:cNvSpPr txBox="1"/>
          <p:nvPr/>
        </p:nvSpPr>
        <p:spPr>
          <a:xfrm>
            <a:off x="5641533" y="5039249"/>
            <a:ext cx="3290267" cy="1342079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ใช้  Code Stroke Fast track   เมื่อโทรตามพยาบาลและรถ refer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-จัดเวรพนักงานขับรถ refer  สลับกัน 2 คน และ standby  1 คน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-ปรับสถานที่จอดรถ ambulance และห้องพักพนักงานขับรถมาอยู่ข้างห้อง ER </a:t>
            </a:r>
            <a:endParaRPr sz="13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-หากมี refer  ซ้อน ให้พยาบาลผู้ดูแลผู้ป่วยเป็นผู้ refer  </a:t>
            </a:r>
            <a:endParaRPr sz="13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3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-จัดเวรพยาบาล refer ช่วง 16.00 – 24.00 น. 2  คน</a:t>
            </a:r>
            <a:endParaRPr sz="13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2251031" y="5697250"/>
            <a:ext cx="1556228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5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Indicator: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5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อัตรา Stroke fast track door to refer </a:t>
            </a:r>
            <a:r>
              <a:rPr lang="th-TH" sz="1500" u="sng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&lt;</a:t>
            </a:r>
            <a:r>
              <a:rPr lang="th-TH" sz="1500">
                <a:solidFill>
                  <a:srgbClr val="FF0000"/>
                </a:solidFill>
                <a:latin typeface="Angsana New"/>
                <a:ea typeface="Angsana New"/>
                <a:cs typeface="Angsana New"/>
                <a:sym typeface="Angsana New"/>
              </a:rPr>
              <a:t> 30 นาที</a:t>
            </a:r>
            <a:endParaRPr sz="1500">
              <a:solidFill>
                <a:srgbClr val="FF0000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cxnSp>
        <p:nvCxnSpPr>
          <p:cNvPr id="116" name="Google Shape;116;p1"/>
          <p:cNvCxnSpPr/>
          <p:nvPr/>
        </p:nvCxnSpPr>
        <p:spPr>
          <a:xfrm rot="10800000">
            <a:off x="5498355" y="5464471"/>
            <a:ext cx="144016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0"/>
          <p:cNvSpPr txBox="1"/>
          <p:nvPr/>
        </p:nvSpPr>
        <p:spPr>
          <a:xfrm>
            <a:off x="8194169" y="6203914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0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0"/>
          <p:cNvSpPr txBox="1"/>
          <p:nvPr/>
        </p:nvSpPr>
        <p:spPr>
          <a:xfrm>
            <a:off x="539551" y="548680"/>
            <a:ext cx="8064897" cy="6463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ผลลัพธ์และการพัฒนาที่ผ่านมา  (</a:t>
            </a:r>
            <a:r>
              <a:rPr b="1" lang="th-TH" sz="24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Performance &amp; Interventions) 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 </a:t>
            </a:r>
            <a:r>
              <a:rPr b="1" lang="th-TH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วิเคราะห์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ผู้ป่วยที่ refer ช้าด้วยสาเหตุที่สมเหตุสมผล ได้แก่ ต้องรอผลตรวจ ATK, ABC ไม่ผ่าน ผู้ป่วยที่ refer ช้า และพบโอกาสพัฒนามีดังนี้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ปี  2563  ไตรมาส 1, 2  พบผู้ป่วย Stroke มาด้วยเวียนศีรษะเล็กน้อย  ไม่มีบ้านหมุน  ไม่มีอ่อนแรง  แรกรับที่ OPD  รอแพทย์ตรวจจึงพบว่าสงสัย  Stroke  ทำให้ refer ล่าช้า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6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ปรับกระบวนการให้ Triage nurse OPD, ER  ถ้าพบผู้ป่วย  เวียนศีรษะ  อาจมีบ้านหมุนหรือไม่ก็ได้  ให้ตรวจ cerebella  sign  finger  to  nose  ถ้าผิดปกติให้ส่งพบแพทย์ประเมินซ้ำทันที  ให้ความรู้แก่พยาบาลเป็นรายบุคคล เพื่อให้เข้าใจอย่างชัดเจน        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ปี  2563  ไตรมาส  3, 4   refer  ช้า  เพราะผู้ป่วยหาเส้นเปิด IV ยาก  2  ราย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6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b="1"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</a:t>
            </a: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วางแผนของบค่าเสื่อมซื้อเครื่องช่วยตรวจหาเส้นเลือดสำหรับแทง  IV  ในผู้ป่วย  หาเส้นยาก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ปี  2564  refer  ช้า   จากญาติรอตัดสินใจจะไปโรงพยาบาลเอกชนหรือไม่  ผู้ป่วย ABC ไม่ผ่านต้องใส่ tube และ  แพทย์หมุนเวียนไม่ทราบ ระบบ  Stroke  fast  track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6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lang="th-TH" sz="16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</a:t>
            </a: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กรณีแพทย์หมุนเวียนต้องมีระบบการ  Oriented  โดยแพทย์ประธานทีม  PCT  ให้ทราบระบบงานการดูแลผู้ป่วยโรคสำคัญ  และพยาบาล  ER  ผู้รับผิดชอบผู้ป่วย  ช่วยเสนอแนะแพทย์  ถ้ามีข้อสงสัยในการปฏิบัติ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ปี 2565, 2566  refer  ช้าจากพยาบาล  refer  ไม่เพียงพอ  กลุ่มงานการพยาบาลปรับกระบวนการ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1.  ช่วงเวรเช้า  ถ้าตามพยาบาลเวรเสริมไม่ได้  ให้พยาบาลห้องคลอดไป  refer  ให้ (ผู้รับบริการคลอดน้อย)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2.  ช่วง 16.00-24.00 น.  มักมีการ refer  จำนวนมาก  ปรับจัดพยาบาลเวร refer  2  คน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3.  เพิ่มอัตรากำลังงาน ER  ได้แก่  จัดเวชกิจฉุกเฉิน ทุกเวรเช้า, บ่าย  พนักงานช่วยเหลือคนไข้เวรเช้าวันหยุด เพิ่มเป็น 2 คน เวรบ่าย เพิ่มเป็น    2 คน เพื่อช่วยจัดไป refer ร่วมกับพยาบาลกรณีใส่ tube (ต้องใช้บุคลากร 2 คน) หรือปฏิบัติงานใน ER แทนพยาบาลในเวรที่ต้องไป refer</a:t>
            </a:r>
            <a:endParaRPr sz="16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ปี 2567 refer ช้า 1. ผู้ป่วย ABC ไม่ผ่านต้องใส่ tube   resuscitate  2. รพศ. พระปกเกล้าตอบรับล่าช้า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  </a:t>
            </a: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กรณี รพศ. พระปกเกล้าตอบรับล่าช้า  ต้องประสานซ้ำ และได้สะท้อนข้อมูลในที่ประชุมจังหวัด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/>
          <p:nvPr/>
        </p:nvSpPr>
        <p:spPr>
          <a:xfrm>
            <a:off x="1890830" y="269726"/>
            <a:ext cx="5567871" cy="53091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300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Process Flowchart ของการดูแลผู้ป่วย  Stroke </a:t>
            </a:r>
            <a:endParaRPr b="1" sz="3000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cxnSp>
        <p:nvCxnSpPr>
          <p:cNvPr id="123" name="Google Shape;123;p2"/>
          <p:cNvCxnSpPr/>
          <p:nvPr/>
        </p:nvCxnSpPr>
        <p:spPr>
          <a:xfrm>
            <a:off x="4486848" y="1268760"/>
            <a:ext cx="0" cy="23983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24" name="Google Shape;124;p2"/>
          <p:cNvSpPr/>
          <p:nvPr/>
        </p:nvSpPr>
        <p:spPr>
          <a:xfrm>
            <a:off x="3555958" y="1508590"/>
            <a:ext cx="1850462" cy="600067"/>
          </a:xfrm>
          <a:prstGeom prst="flowChartDecision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ซักประวัติ   BEFAST</a:t>
            </a:r>
            <a:endParaRPr sz="1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cxnSp>
        <p:nvCxnSpPr>
          <p:cNvPr id="125" name="Google Shape;125;p2"/>
          <p:cNvCxnSpPr/>
          <p:nvPr/>
        </p:nvCxnSpPr>
        <p:spPr>
          <a:xfrm>
            <a:off x="5406420" y="1808623"/>
            <a:ext cx="1462800" cy="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26" name="Google Shape;126;p2"/>
          <p:cNvSpPr/>
          <p:nvPr/>
        </p:nvSpPr>
        <p:spPr>
          <a:xfrm>
            <a:off x="6869220" y="1637136"/>
            <a:ext cx="1133981" cy="467719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รักษาตามระบบ</a:t>
            </a: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5945438" y="1590077"/>
            <a:ext cx="644121" cy="2500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ไม่ใช่</a:t>
            </a: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2346337" y="2489847"/>
            <a:ext cx="1073535" cy="27503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Fast track &lt;3.0hr</a:t>
            </a:r>
            <a:endParaRPr sz="14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3707904" y="2439082"/>
            <a:ext cx="1483351" cy="31192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Not Fast track &lt;2wks</a:t>
            </a:r>
            <a:endParaRPr sz="1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130" name="Google Shape;130;p2"/>
          <p:cNvSpPr/>
          <p:nvPr/>
        </p:nvSpPr>
        <p:spPr>
          <a:xfrm>
            <a:off x="5317000" y="2495096"/>
            <a:ext cx="1415239" cy="317298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Not Fast track &gt;2wks</a:t>
            </a:r>
            <a:endParaRPr sz="1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cxnSp>
        <p:nvCxnSpPr>
          <p:cNvPr id="131" name="Google Shape;131;p2"/>
          <p:cNvCxnSpPr/>
          <p:nvPr/>
        </p:nvCxnSpPr>
        <p:spPr>
          <a:xfrm flipH="1">
            <a:off x="4481188" y="2104856"/>
            <a:ext cx="1" cy="340721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32" name="Google Shape;132;p2"/>
          <p:cNvCxnSpPr/>
          <p:nvPr/>
        </p:nvCxnSpPr>
        <p:spPr>
          <a:xfrm>
            <a:off x="2880201" y="2195549"/>
            <a:ext cx="3167809" cy="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3" name="Google Shape;133;p2"/>
          <p:cNvCxnSpPr/>
          <p:nvPr/>
        </p:nvCxnSpPr>
        <p:spPr>
          <a:xfrm>
            <a:off x="2870979" y="2195549"/>
            <a:ext cx="0" cy="299547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34" name="Google Shape;134;p2"/>
          <p:cNvCxnSpPr/>
          <p:nvPr/>
        </p:nvCxnSpPr>
        <p:spPr>
          <a:xfrm>
            <a:off x="6055704" y="2193978"/>
            <a:ext cx="0" cy="299547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35" name="Google Shape;135;p2"/>
          <p:cNvSpPr/>
          <p:nvPr/>
        </p:nvSpPr>
        <p:spPr>
          <a:xfrm>
            <a:off x="2186684" y="3011806"/>
            <a:ext cx="1313150" cy="27503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Door to refer&lt;30min</a:t>
            </a:r>
            <a:endParaRPr sz="14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3965194" y="3017427"/>
            <a:ext cx="1073535" cy="26378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Door to CT scan</a:t>
            </a:r>
            <a:endParaRPr sz="1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5317000" y="2991809"/>
            <a:ext cx="1343232" cy="425732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Refer ตามระบบนัด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ผู้ป่วยนอก</a:t>
            </a:r>
            <a:endParaRPr sz="1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cxnSp>
        <p:nvCxnSpPr>
          <p:cNvPr id="138" name="Google Shape;138;p2"/>
          <p:cNvCxnSpPr/>
          <p:nvPr/>
        </p:nvCxnSpPr>
        <p:spPr>
          <a:xfrm>
            <a:off x="2843259" y="2764877"/>
            <a:ext cx="0" cy="22693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39" name="Google Shape;139;p2"/>
          <p:cNvCxnSpPr/>
          <p:nvPr/>
        </p:nvCxnSpPr>
        <p:spPr>
          <a:xfrm>
            <a:off x="6084168" y="2813586"/>
            <a:ext cx="0" cy="154472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40" name="Google Shape;140;p2"/>
          <p:cNvSpPr/>
          <p:nvPr/>
        </p:nvSpPr>
        <p:spPr>
          <a:xfrm>
            <a:off x="5030226" y="1983643"/>
            <a:ext cx="322061" cy="2500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ใช่</a:t>
            </a:r>
            <a:endParaRPr/>
          </a:p>
        </p:txBody>
      </p:sp>
      <p:cxnSp>
        <p:nvCxnSpPr>
          <p:cNvPr id="141" name="Google Shape;141;p2"/>
          <p:cNvCxnSpPr/>
          <p:nvPr/>
        </p:nvCxnSpPr>
        <p:spPr>
          <a:xfrm flipH="1">
            <a:off x="6084168" y="3417541"/>
            <a:ext cx="1" cy="209707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2" name="Google Shape;142;p2"/>
          <p:cNvCxnSpPr>
            <a:stCxn id="136" idx="2"/>
          </p:cNvCxnSpPr>
          <p:nvPr/>
        </p:nvCxnSpPr>
        <p:spPr>
          <a:xfrm>
            <a:off x="4501962" y="3281216"/>
            <a:ext cx="0" cy="18750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43" name="Google Shape;143;p2"/>
          <p:cNvSpPr/>
          <p:nvPr/>
        </p:nvSpPr>
        <p:spPr>
          <a:xfrm>
            <a:off x="3977526" y="3468619"/>
            <a:ext cx="1073535" cy="31725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รพศ.พระปกเกล้า</a:t>
            </a:r>
            <a:endParaRPr/>
          </a:p>
        </p:txBody>
      </p:sp>
      <p:cxnSp>
        <p:nvCxnSpPr>
          <p:cNvPr id="144" name="Google Shape;144;p2"/>
          <p:cNvCxnSpPr/>
          <p:nvPr/>
        </p:nvCxnSpPr>
        <p:spPr>
          <a:xfrm flipH="1">
            <a:off x="4459485" y="3799871"/>
            <a:ext cx="1" cy="277201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45" name="Google Shape;145;p2"/>
          <p:cNvSpPr/>
          <p:nvPr/>
        </p:nvSpPr>
        <p:spPr>
          <a:xfrm>
            <a:off x="2814388" y="800641"/>
            <a:ext cx="3251999" cy="468119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ผู้ป่วยสงสัยโรคหลอดเลือดสมอง</a:t>
            </a:r>
            <a:endParaRPr/>
          </a:p>
        </p:txBody>
      </p:sp>
      <p:cxnSp>
        <p:nvCxnSpPr>
          <p:cNvPr id="146" name="Google Shape;146;p2"/>
          <p:cNvCxnSpPr/>
          <p:nvPr/>
        </p:nvCxnSpPr>
        <p:spPr>
          <a:xfrm>
            <a:off x="4453806" y="2739992"/>
            <a:ext cx="0" cy="262941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47" name="Google Shape;147;p2"/>
          <p:cNvSpPr/>
          <p:nvPr/>
        </p:nvSpPr>
        <p:spPr>
          <a:xfrm>
            <a:off x="3536309" y="4077072"/>
            <a:ext cx="1870111" cy="33096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Stroke refer back</a:t>
            </a:r>
            <a:endParaRPr sz="18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148" name="Google Shape;148;p2"/>
          <p:cNvSpPr/>
          <p:nvPr/>
        </p:nvSpPr>
        <p:spPr>
          <a:xfrm>
            <a:off x="2309692" y="4813407"/>
            <a:ext cx="1491992" cy="266271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Admit รพ.โป่งน้ำร้อน</a:t>
            </a:r>
            <a:endParaRPr sz="1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2168360" y="5212807"/>
            <a:ext cx="1802550" cy="304425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ดูแลตามแนวทางส่งต่อจากรพศ.</a:t>
            </a:r>
            <a:endParaRPr/>
          </a:p>
        </p:txBody>
      </p:sp>
      <p:cxnSp>
        <p:nvCxnSpPr>
          <p:cNvPr id="150" name="Google Shape;150;p2"/>
          <p:cNvCxnSpPr/>
          <p:nvPr/>
        </p:nvCxnSpPr>
        <p:spPr>
          <a:xfrm>
            <a:off x="3070100" y="5098112"/>
            <a:ext cx="0" cy="114695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51" name="Google Shape;151;p2"/>
          <p:cNvSpPr/>
          <p:nvPr/>
        </p:nvSpPr>
        <p:spPr>
          <a:xfrm>
            <a:off x="2215912" y="5679372"/>
            <a:ext cx="1749282" cy="266271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ทีมสหสาขาวิชาชีพร่วมดูแล</a:t>
            </a:r>
            <a:endParaRPr/>
          </a:p>
        </p:txBody>
      </p:sp>
      <p:cxnSp>
        <p:nvCxnSpPr>
          <p:cNvPr id="152" name="Google Shape;152;p2"/>
          <p:cNvCxnSpPr/>
          <p:nvPr/>
        </p:nvCxnSpPr>
        <p:spPr>
          <a:xfrm>
            <a:off x="3055290" y="5517232"/>
            <a:ext cx="0" cy="16214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53" name="Google Shape;153;p2"/>
          <p:cNvSpPr/>
          <p:nvPr/>
        </p:nvSpPr>
        <p:spPr>
          <a:xfrm>
            <a:off x="2678863" y="6070269"/>
            <a:ext cx="849571" cy="266271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HHC</a:t>
            </a:r>
            <a:endParaRPr sz="1800">
              <a:solidFill>
                <a:schemeClr val="dk1"/>
              </a:solidFill>
              <a:latin typeface="AngsanaUPC"/>
              <a:ea typeface="AngsanaUPC"/>
              <a:cs typeface="AngsanaUPC"/>
              <a:sym typeface="AngsanaUPC"/>
            </a:endParaRPr>
          </a:p>
        </p:txBody>
      </p:sp>
      <p:cxnSp>
        <p:nvCxnSpPr>
          <p:cNvPr id="154" name="Google Shape;154;p2"/>
          <p:cNvCxnSpPr/>
          <p:nvPr/>
        </p:nvCxnSpPr>
        <p:spPr>
          <a:xfrm>
            <a:off x="3069635" y="5949280"/>
            <a:ext cx="0" cy="120989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55" name="Google Shape;155;p2"/>
          <p:cNvCxnSpPr/>
          <p:nvPr/>
        </p:nvCxnSpPr>
        <p:spPr>
          <a:xfrm>
            <a:off x="4502180" y="4408041"/>
            <a:ext cx="0" cy="172027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6" name="Google Shape;156;p2"/>
          <p:cNvCxnSpPr/>
          <p:nvPr/>
        </p:nvCxnSpPr>
        <p:spPr>
          <a:xfrm>
            <a:off x="3070100" y="4589419"/>
            <a:ext cx="2336320" cy="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7" name="Google Shape;157;p2"/>
          <p:cNvCxnSpPr/>
          <p:nvPr/>
        </p:nvCxnSpPr>
        <p:spPr>
          <a:xfrm>
            <a:off x="3070100" y="4589419"/>
            <a:ext cx="0" cy="223988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58" name="Google Shape;158;p2"/>
          <p:cNvSpPr/>
          <p:nvPr/>
        </p:nvSpPr>
        <p:spPr>
          <a:xfrm>
            <a:off x="4986702" y="4831841"/>
            <a:ext cx="1061308" cy="266271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จำหน่ายกลับบ้าน</a:t>
            </a:r>
            <a:endParaRPr/>
          </a:p>
        </p:txBody>
      </p:sp>
      <p:cxnSp>
        <p:nvCxnSpPr>
          <p:cNvPr id="159" name="Google Shape;159;p2"/>
          <p:cNvCxnSpPr/>
          <p:nvPr/>
        </p:nvCxnSpPr>
        <p:spPr>
          <a:xfrm>
            <a:off x="4667785" y="5255067"/>
            <a:ext cx="1699142" cy="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0" name="Google Shape;160;p2"/>
          <p:cNvSpPr/>
          <p:nvPr/>
        </p:nvSpPr>
        <p:spPr>
          <a:xfrm>
            <a:off x="4134898" y="5423064"/>
            <a:ext cx="1229190" cy="266271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F/U รพ.โป่งน้ำร้อน</a:t>
            </a:r>
            <a:endParaRPr sz="1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5965750" y="5464210"/>
            <a:ext cx="982514" cy="364771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AngsanaUPC"/>
                <a:ea typeface="AngsanaUPC"/>
                <a:cs typeface="AngsanaUPC"/>
                <a:sym typeface="AngsanaUPC"/>
              </a:rPr>
              <a:t>F/U รพศ.</a:t>
            </a:r>
            <a:endParaRPr/>
          </a:p>
        </p:txBody>
      </p:sp>
      <p:cxnSp>
        <p:nvCxnSpPr>
          <p:cNvPr id="162" name="Google Shape;162;p2"/>
          <p:cNvCxnSpPr/>
          <p:nvPr/>
        </p:nvCxnSpPr>
        <p:spPr>
          <a:xfrm>
            <a:off x="6366927" y="5255067"/>
            <a:ext cx="0" cy="209143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63" name="Google Shape;163;p2"/>
          <p:cNvCxnSpPr/>
          <p:nvPr/>
        </p:nvCxnSpPr>
        <p:spPr>
          <a:xfrm>
            <a:off x="5607971" y="5098112"/>
            <a:ext cx="0" cy="156955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4" name="Google Shape;164;p2"/>
          <p:cNvSpPr/>
          <p:nvPr/>
        </p:nvSpPr>
        <p:spPr>
          <a:xfrm>
            <a:off x="4047937" y="5990717"/>
            <a:ext cx="1676191" cy="534627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ทีมสหสาขาวิชาชีพ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ร่วมดูแล</a:t>
            </a:r>
            <a:endParaRPr/>
          </a:p>
        </p:txBody>
      </p:sp>
      <p:cxnSp>
        <p:nvCxnSpPr>
          <p:cNvPr id="165" name="Google Shape;165;p2"/>
          <p:cNvCxnSpPr/>
          <p:nvPr/>
        </p:nvCxnSpPr>
        <p:spPr>
          <a:xfrm>
            <a:off x="4683358" y="5264754"/>
            <a:ext cx="0" cy="15831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66" name="Google Shape;166;p2"/>
          <p:cNvCxnSpPr/>
          <p:nvPr/>
        </p:nvCxnSpPr>
        <p:spPr>
          <a:xfrm>
            <a:off x="5412851" y="4589419"/>
            <a:ext cx="0" cy="223988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67" name="Google Shape;167;p2"/>
          <p:cNvCxnSpPr/>
          <p:nvPr/>
        </p:nvCxnSpPr>
        <p:spPr>
          <a:xfrm>
            <a:off x="4713328" y="5689335"/>
            <a:ext cx="0" cy="279293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68" name="Google Shape;168;p2"/>
          <p:cNvCxnSpPr/>
          <p:nvPr/>
        </p:nvCxnSpPr>
        <p:spPr>
          <a:xfrm>
            <a:off x="2840938" y="3286836"/>
            <a:ext cx="2321" cy="358188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9" name="Google Shape;169;p2"/>
          <p:cNvCxnSpPr/>
          <p:nvPr/>
        </p:nvCxnSpPr>
        <p:spPr>
          <a:xfrm rot="10800000">
            <a:off x="5051061" y="3626156"/>
            <a:ext cx="1033108" cy="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70" name="Google Shape;170;p2"/>
          <p:cNvCxnSpPr/>
          <p:nvPr/>
        </p:nvCxnSpPr>
        <p:spPr>
          <a:xfrm rot="10800000">
            <a:off x="2830052" y="3645024"/>
            <a:ext cx="1154999" cy="0"/>
          </a:xfrm>
          <a:prstGeom prst="straightConnector1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med" w="med" type="stealth"/>
            <a:tailEnd len="sm" w="sm" type="none"/>
          </a:ln>
        </p:spPr>
      </p:cxnSp>
      <p:sp>
        <p:nvSpPr>
          <p:cNvPr id="171" name="Google Shape;171;p2"/>
          <p:cNvSpPr txBox="1"/>
          <p:nvPr/>
        </p:nvSpPr>
        <p:spPr>
          <a:xfrm>
            <a:off x="7127169" y="5541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8224329" y="6230749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7" name="Google Shape;177;p3"/>
          <p:cNvGraphicFramePr/>
          <p:nvPr/>
        </p:nvGraphicFramePr>
        <p:xfrm>
          <a:off x="354360" y="8454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{D629DEC0-6D16-490F-82E4-CF54C74E83E9}</a:tableStyleId>
              </a:tblPr>
              <a:tblGrid>
                <a:gridCol w="1317475"/>
                <a:gridCol w="1651925"/>
                <a:gridCol w="1569775"/>
                <a:gridCol w="3968125"/>
              </a:tblGrid>
              <a:tr h="360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กระบวนการ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ข้อกำหนดของกระบวนการ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ตัวชี้วัดของกระบวนการ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การออกแบบกระบวนการ</a:t>
                      </a:r>
                      <a:endParaRPr b="1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709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การเข้าถึงและเข้ารับบริการ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การประเมินผู้ป่วยและ วินิจฉัยโรค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ระบบการส่งต่อ 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 ผู้ป่วยตระหนักรู้ภาวะความเจ็บป่วย Stroke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2.  เข้าถึงบริการ EMS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ngsana New"/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1.ผู้ป่วย  Stroke  ได้รับการคัดกรองและวินิจฉัยถูกต้อง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-2540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  ผู้ป่วย  Stroke  fast  track  ได้รับการส่งต่ออย่างรวดเร็ว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  อัตรา  On  set  to  door  time  </a:t>
                      </a:r>
                      <a:r>
                        <a:rPr lang="th-TH" sz="1400" u="sng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&lt;</a:t>
                      </a: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 3  ชั่วโมง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 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  อัตรา  Missed/Delay  diagnosis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  อัตรา  Stroke  fast  track  door  to  refer time  </a:t>
                      </a:r>
                      <a:r>
                        <a:rPr lang="th-TH" sz="1400" u="sng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&lt;</a:t>
                      </a: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 30  นาที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</a:t>
                      </a:r>
                      <a:r>
                        <a:rPr lang="th-TH" sz="12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คลินิก  NCD  ให้ความรู้  pre-alert  sign  ทุก  visit  ติด  pre-alert  sign  ที่สมุดประจำตัว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-ประชาสัมพันธ์ pre-alert sign เป็นเอกสารแก่   ผู้นำชุมชน, อสม, ที่ปรระชุมหมู่บ้านทุกเดือน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 ใช้ Appication line  อสม. แจ้งข่าวสารเกี่ยวกับโรค 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-เปิดช่องทางการสื่อสาร สอบถาม ผ่านเพจ Facebook โรงพยาบาล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 u="none" cap="none" strike="noStrike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 คัดกรองประชากรกลุ่มเสี่ยงในชุมชน เพื่อค้นหาผู้ป่วย HT  รายใหม่ให้เข้าถึงบริการและการรักษายังพบประชากรบางส่วนไม่เข้าร่วมคัดกรองทีมวางแผนเคาะประตูบ้านเพื่อให้การคัดกรองครอบคลุม </a:t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-ประชาสัมพันธ์ระบบ  1669   เสียงตามสายใน รพ., ในหมู่บ้าน </a:t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-เพิ่มป้าย bill board ประชาสัมพันธ์เบอร์ 1669 ตามจุดสำคัญ</a:t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ngsana New"/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-จัดอบรมให้ความรู้ทีม FR  เกี่ยวกับโรคสำคัญ การดูแล ความเร่งด่วนในการนำส่ง เพื่อให้ผู้ป่วยได้รับการส่งต่อรวดเร็ว ดูแลถูกต้อง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ngsana New"/>
                        <a:buNone/>
                      </a:pPr>
                      <a:r>
                        <a:rPr lang="th-TH" sz="12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-ให้ความรู้ทีม อสม. แล้วให้จัดทีมดูแลผู้ป่วย NCD ในชุมชนที่รับผิดชอบ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-ปรับ CPG  Stroke  up date  ตามแม่ข่าย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-ปรับใบ  Stroke  Path way  สำหรับ Triage </a:t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-จัดอบรมให้ความรู้แก่เจ้าหน้าที่ รพ.และ รพ.สต.เรื่องโรค  การประเมิน  การตรวจร่างกายเบื้องต้น ปีละ 1 ครั้ง  เพื่อสามารถคัดกรองผู้ป่วยที่มีอาการไม่ชัดเจน</a:t>
                      </a: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เช่นมาด้วย Veritgo Triage  ตรวจ cerebella sign  หากพบว่าผิดปกติส่งแพทย์ประเมินซ้ำทันที</a:t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ngsana New"/>
                        <a:buNone/>
                      </a:pPr>
                      <a:r>
                        <a:rPr lang="th-TH" sz="12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พัฒนาสมรรถนะพยาบาลคัดกรองในการตรวจ Cerebella  sign ในผู้ป่วยเวียนศีรษะ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ngsana New"/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 ปรับ CPG ฉบับ รพ.สต. ให้ความรู้แก่ จนท. รพ.สต. รพ.สต. หากพบผู้ป่วยให้ปรึกษาทางโทรศัพท์สายตรง ER หรือปรึกษาผ่าน  Telemedicine หรือผ่านทาง</a:t>
                      </a:r>
                      <a:r>
                        <a:rPr lang="th-TH" sz="14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Appication line </a:t>
                      </a:r>
                      <a:endParaRPr sz="14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-ใช้  Code Stroke </a:t>
                      </a: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f</a:t>
                      </a: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ast  track  เมื่อโทรตามพยาบาลและรถ refer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-จัดเวรพนักงานขับรถ refer  สลับกัน 2 คน และ standby  1 คน สำหรับเสริมเป็นคนที่ 3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-ปรับสถานที่จอดรถ ambulance และห้องพักพนักงานขับรถมาอยู่ข้างห้อง</a:t>
                      </a: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ER</a:t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-หากมี refer  ซ้อน ให้พยาบาลผู้ดูแลผู้ป่วยเป็นผู้ refer  </a:t>
                      </a:r>
                      <a:endParaRPr sz="12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2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-จัดเวรพยาบาล refer ช่วง 16.00-24.00 น.  2 คน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0900" marL="609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8" name="Google Shape;178;p3"/>
          <p:cNvSpPr/>
          <p:nvPr/>
        </p:nvSpPr>
        <p:spPr>
          <a:xfrm>
            <a:off x="2339752" y="260648"/>
            <a:ext cx="4536504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ngsana New"/>
              <a:buNone/>
            </a:pPr>
            <a:r>
              <a:rPr b="1" i="0" lang="th-TH" sz="24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การจัดการกระบวนการ (Process  management)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3"/>
          <p:cNvSpPr txBox="1"/>
          <p:nvPr/>
        </p:nvSpPr>
        <p:spPr>
          <a:xfrm>
            <a:off x="8205482" y="6275011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"/>
          <p:cNvSpPr txBox="1"/>
          <p:nvPr/>
        </p:nvSpPr>
        <p:spPr>
          <a:xfrm>
            <a:off x="899592" y="549434"/>
            <a:ext cx="7560840" cy="503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ผลลัพธ์และการพัฒนาที่ผ่านมา (Performance &amp; Interventions) </a:t>
            </a:r>
            <a:endParaRPr b="1" sz="2400">
              <a:solidFill>
                <a:srgbClr val="0000FF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186" name="Google Shape;186;p4"/>
          <p:cNvSpPr/>
          <p:nvPr/>
        </p:nvSpPr>
        <p:spPr>
          <a:xfrm>
            <a:off x="523875" y="2859088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7" name="Google Shape;187;p4"/>
          <p:cNvGraphicFramePr/>
          <p:nvPr/>
        </p:nvGraphicFramePr>
        <p:xfrm>
          <a:off x="657410" y="134035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{D629DEC0-6D16-490F-82E4-CF54C74E83E9}</a:tableStyleId>
              </a:tblPr>
              <a:tblGrid>
                <a:gridCol w="3076650"/>
                <a:gridCol w="837950"/>
                <a:gridCol w="720075"/>
                <a:gridCol w="720075"/>
                <a:gridCol w="720075"/>
                <a:gridCol w="894450"/>
                <a:gridCol w="1075925"/>
              </a:tblGrid>
              <a:tr h="792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4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ตัวชี้วัด</a:t>
                      </a:r>
                      <a:endParaRPr b="1" sz="1600"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4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เป้า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4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หมาย</a:t>
                      </a:r>
                      <a:endParaRPr b="1" sz="1600"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4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2563</a:t>
                      </a:r>
                      <a:endParaRPr b="1" sz="1600"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4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2564</a:t>
                      </a:r>
                      <a:endParaRPr b="1" sz="1600"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4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2565</a:t>
                      </a:r>
                      <a:endParaRPr b="1" sz="1600"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ngsana New"/>
                        <a:buNone/>
                      </a:pPr>
                      <a:r>
                        <a:rPr b="1" i="0" lang="th-TH" sz="2400" u="none" cap="none" strike="noStrike">
                          <a:solidFill>
                            <a:srgbClr val="000000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2566</a:t>
                      </a:r>
                      <a:endParaRPr b="1" i="0" sz="1600" u="none" cap="none" strike="noStrike">
                        <a:solidFill>
                          <a:srgbClr val="000000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ngsana New"/>
                        <a:buNone/>
                      </a:pPr>
                      <a:r>
                        <a:rPr b="1" i="0" lang="th-TH" sz="2400" u="none" cap="none" strike="noStrike">
                          <a:solidFill>
                            <a:srgbClr val="000000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2567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ngsana New"/>
                        <a:buNone/>
                      </a:pPr>
                      <a:r>
                        <a:rPr b="1" lang="th-TH" sz="1400"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(ต.ค.66-มี.ค.67)</a:t>
                      </a:r>
                      <a:endParaRPr b="1" sz="1400"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55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  อัตรา  On  set  to  door  time </a:t>
                      </a:r>
                      <a:r>
                        <a:rPr lang="th-TH" sz="2000" u="sng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&lt;</a:t>
                      </a: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3 ชั่วโมง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&gt; 50%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21.27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37.72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41.96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44.05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42.55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6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2.  อัตรา  Missed/Delay  diagnosis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0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0.7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1.2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0.7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0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1.06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31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3.  อัตรา  Stroke  fast  track  door  to  refer  time  </a:t>
                      </a:r>
                      <a:r>
                        <a:rPr lang="th-TH" sz="2000" u="sng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&lt;</a:t>
                      </a: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  30 นาที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&gt; 80%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75.00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64.40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52.82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62.07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Angsana New"/>
                          <a:ea typeface="Angsana New"/>
                          <a:cs typeface="Angsana New"/>
                          <a:sym typeface="Angsana New"/>
                        </a:rPr>
                        <a:t>67.74</a:t>
                      </a:r>
                      <a:endParaRPr sz="2000">
                        <a:solidFill>
                          <a:schemeClr val="dk1"/>
                        </a:solidFill>
                        <a:latin typeface="Angsana New"/>
                        <a:ea typeface="Angsana New"/>
                        <a:cs typeface="Angsana New"/>
                        <a:sym typeface="Angsana New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8" name="Google Shape;188;p4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4"/>
          <p:cNvSpPr txBox="1"/>
          <p:nvPr/>
        </p:nvSpPr>
        <p:spPr>
          <a:xfrm>
            <a:off x="8189440" y="6309320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"/>
          <p:cNvSpPr txBox="1"/>
          <p:nvPr/>
        </p:nvSpPr>
        <p:spPr>
          <a:xfrm>
            <a:off x="899592" y="444277"/>
            <a:ext cx="7560840" cy="75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ผลลัพธ์และการพัฒนาที่ผ่านมา (Performance &amp; Interventions) </a:t>
            </a:r>
            <a:endParaRPr b="1" sz="2400">
              <a:solidFill>
                <a:srgbClr val="0000FF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วิเคราะห์อัตรา </a:t>
            </a:r>
            <a:r>
              <a:rPr b="1" lang="th-TH" sz="24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 Stroke  onset  to  door  time </a:t>
            </a:r>
            <a:r>
              <a:rPr b="1" lang="th-TH" sz="2400" u="sng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&lt;</a:t>
            </a:r>
            <a:r>
              <a:rPr b="1" lang="th-TH" sz="24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 3 ชม. ด้วย control chart </a:t>
            </a:r>
            <a:r>
              <a:rPr b="1" lang="th-TH" sz="2400" u="sng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+</a:t>
            </a:r>
            <a:r>
              <a:rPr b="1" lang="th-TH" sz="24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 2 SD</a:t>
            </a:r>
            <a:endParaRPr b="1" sz="2400">
              <a:solidFill>
                <a:srgbClr val="0000FF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195" name="Google Shape;195;p5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5"/>
          <p:cNvSpPr txBox="1"/>
          <p:nvPr/>
        </p:nvSpPr>
        <p:spPr>
          <a:xfrm>
            <a:off x="8189440" y="6215062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7" name="Google Shape;197;p5"/>
          <p:cNvGraphicFramePr/>
          <p:nvPr/>
        </p:nvGraphicFramePr>
        <p:xfrm>
          <a:off x="179512" y="1412776"/>
          <a:ext cx="8810236" cy="460851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/>
          <p:cNvSpPr/>
          <p:nvPr/>
        </p:nvSpPr>
        <p:spPr>
          <a:xfrm>
            <a:off x="395536" y="274402"/>
            <a:ext cx="8496944" cy="56492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ผลลัพธ์และการพัฒนาที่ผ่านมา  (Performance &amp; Interventions)  </a:t>
            </a:r>
            <a:endParaRPr sz="14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</a:t>
            </a:r>
            <a:endParaRPr sz="18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  จากข้อมูลพบว่าผู้ป่วย Stroke  เข้าถึงช้าจากขาดความรู้และเข้าถึงลำบาก กลุ่มขาดความรู้พบในกลุ่มอาการชา อ่อนแรงเล็กน้อย  มักรอดูอาการก่อน กลุ่มเข้าถึงลำบาก เช่น  อยู่บ้านคนเดียว บ้านไกล ไม่มียานพาหนะ รอญาติกลับจากทำงานตอนเย็นและไม่ทราบระบบ EMS   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endParaRPr sz="17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1.  ปรับสมุดประจำตัวผู้ป่วย NCD  ให้มีข้อมูล pre  alert  Stroke  และ  ACS  และให้ความรู้แก่ผู้ป่วยทุก visit</a:t>
            </a:r>
            <a:endParaRPr sz="17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2.  ประชาสัมพันธ์เบอร์ 1669  ในสมุดประจำตัวผู้ป่วย NCD  แจกบัตรหมายเลย 1669  ให้ผู้ป่วยนอก  ประชาสัมพันธ์เสียงตามสายทุกวัน</a:t>
            </a:r>
            <a:endParaRPr sz="17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3.  ประชาสัมพันธ์  prealert  Stroke  แก่ผู้นำชุมชน  อสม. ในเวทีการประชุมประจำเดือน</a:t>
            </a:r>
            <a:endParaRPr sz="17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4.  เพิ่มประชาสัมพันธ์เสียงตามสาย  pre  alert  Stroke และระบบ EMS  แก่ผู้ป่วย OPD และทำ CPG การประเมินและดูแลผู้ป่วย Stroke        ลงสู่  รพ.สต. 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 -  ผลลัพธ์  พบว่า  อัตราผู้ป่วย Stroke  เข้าถึง  รพ.โดยระบบ  EMS  เพิ่มขึ้นในปี 2563-2566 = ร้อยละ 21.27, 37.72, 41.96, 44.05แต่ลดลงในปี 2567เหลือร้อยละ 15.97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 -  สาเหตุที่เข้าถึงช้ายังคงเกิดจากขาดความรู้  รอดูอาการใน  Stroke  กลุ่มอาการเวียนศีรษะบ้านหมุน  การมองเห็นผิดปกติและอาการชาเล็กน้อย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7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          แผนการพัฒนาต่อไปคือ  และการเน้นประชาสัมพันธ์ที่แผนก OPD และ NCD โดยเฉพาะอาการเวียนศีรษะ การทรงตัวผิดปกติ  การมองเห็นผิดปกติและอาการชา ซึ่งเป็นกลุ่มอาการเพิ่มเติมจากเดิมคือ การพูดผิดปกติ, การอ่อนแรง, ปากหน้าเบี้ยว เพิ่มช่องทางการประชาสัมพันธ์ pre  alert  Stroke  ทาง  social  media  ได้แก่  line,  FB  ของโรงพยาบาลให้มากขึ้น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203" name="Google Shape;203;p6"/>
          <p:cNvSpPr txBox="1"/>
          <p:nvPr/>
        </p:nvSpPr>
        <p:spPr>
          <a:xfrm>
            <a:off x="8245746" y="6243637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6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7"/>
          <p:cNvSpPr txBox="1"/>
          <p:nvPr/>
        </p:nvSpPr>
        <p:spPr>
          <a:xfrm>
            <a:off x="395536" y="569616"/>
            <a:ext cx="8496944" cy="75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ผลลัพธ์และการพัฒนาที่ผ่านมา (Performance &amp; Interventions)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2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วิเคราะห์อัตราผู้ป่วย   Delayed /Missed Diagnosis ด้วย control chart </a:t>
            </a:r>
            <a:r>
              <a:rPr b="1" lang="th-TH" sz="2200" u="sng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+</a:t>
            </a:r>
            <a:r>
              <a:rPr b="1" lang="th-TH" sz="22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 2 SD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rgbClr val="FF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rgbClr val="FF0000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graphicFrame>
        <p:nvGraphicFramePr>
          <p:cNvPr id="210" name="Google Shape;210;p7"/>
          <p:cNvGraphicFramePr/>
          <p:nvPr/>
        </p:nvGraphicFramePr>
        <p:xfrm>
          <a:off x="503548" y="1484784"/>
          <a:ext cx="8280920" cy="4608512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211" name="Google Shape;211;p7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7"/>
          <p:cNvSpPr txBox="1"/>
          <p:nvPr/>
        </p:nvSpPr>
        <p:spPr>
          <a:xfrm>
            <a:off x="8121409" y="6215062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"/>
          <p:cNvSpPr txBox="1"/>
          <p:nvPr>
            <p:ph idx="1" type="body"/>
          </p:nvPr>
        </p:nvSpPr>
        <p:spPr>
          <a:xfrm>
            <a:off x="480574" y="397070"/>
            <a:ext cx="8229600" cy="6032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th-TH">
                <a:latin typeface="Angsana New"/>
                <a:ea typeface="Angsana New"/>
                <a:cs typeface="Angsana New"/>
                <a:sym typeface="Angsana New"/>
              </a:rPr>
              <a:t> </a:t>
            </a:r>
            <a:r>
              <a:rPr b="1" lang="th-TH" sz="3000">
                <a:latin typeface="Angsana New"/>
                <a:ea typeface="Angsana New"/>
                <a:cs typeface="Angsana New"/>
                <a:sym typeface="Angsana New"/>
              </a:rPr>
              <a:t>ผลลัพธ์และการพัฒนาที่ผ่านมา  (Performance &amp; Interventions)  </a:t>
            </a:r>
            <a:endParaRPr b="1" sz="3000"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th-TH" sz="1800">
                <a:latin typeface="Angsana New"/>
                <a:ea typeface="Angsana New"/>
                <a:cs typeface="Angsana New"/>
                <a:sym typeface="Angsana New"/>
              </a:rPr>
              <a:t>         </a:t>
            </a:r>
            <a:r>
              <a:rPr b="1" lang="th-TH" sz="1800" u="sng">
                <a:latin typeface="Angsana New"/>
                <a:ea typeface="Angsana New"/>
                <a:cs typeface="Angsana New"/>
                <a:sym typeface="Angsana New"/>
              </a:rPr>
              <a:t>วิเคราะห์</a:t>
            </a:r>
            <a:endParaRPr b="1" sz="1800" u="sng"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th-TH" sz="1800">
                <a:latin typeface="Angsana New"/>
                <a:ea typeface="Angsana New"/>
                <a:cs typeface="Angsana New"/>
                <a:sym typeface="Angsana New"/>
              </a:rPr>
              <a:t>	</a:t>
            </a: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ปี  2563  ไตรมาสแรก  พบผู้ป่วยมาด้วยอาการเวียนศีรษะ ไม่มี  neurodeficit  รอพบแพทย์ OPD 1 ชม. จึงตรวจพบ  cerebella  stroke  refer  ทบทวนพบ  พยาบาลคัดกรอง OPD ยังไม่มีประสบการณ์เรื่องการตรวจ cerebella  จึงจัดให้แพทย์สอนวิธีการตรวจ cerebella  sign  finger  to  nose  ถ้า +ve  ส่งแพทย์ประเมินทันที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	ปี 2564  มีผู้ป่วย  delayed  diagnosis 2 ราย รายที่ 1  เป็นผู้ป่วยมาด้วยอาการชา  อาการไม่ชัดเจน หลังรอตรวจนาน        2 ชั่วโมง  อาการชัดมากขึ้น  การพัฒนา  กรณีผู้ป่วยมีอาการไม่สัมพันธ์กับสิ่งตรวจพบต้อง observe อาการ 1-2 ชั่วโมง เพื่อดูอาการเปลี่ยนแปลง  รายที่  2  ผู้ป่วยมีอาการนำปวดมึนศีรษะ  ความดันโลหิตสูง ไม่ได้ตรวจ  cerebella  sign หลัง  admit  พบ cerebella      sign +ve  refer 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        </a:t>
            </a:r>
            <a:r>
              <a:rPr b="1" lang="th-TH" sz="1800" u="sng"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  ทบทวนการตรวจ cerebella sign ในกรณีผู้ป่วยปวด/เวียนศีรษะ และใช้ใบ check list การดูแลผู้ป่วย Stroke  ช่วยเพิ่มความครบถ้วนในการตรวจประเมินอาการมากขึ้น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	ปี 2565  มีผู้ป่วย  delayed  diagnosis  1  ราย  มาด้วยอาการเวียนศีรษะ ได้รับการตรวจ cerebella  sign  ผล  -ve  รักษาด้วยการฉีดยา  dimenhydrinate  สังเกตอาการไม่ดีขึ้น  แพทย์นึกถึง  Stroke  จึงส่งต่อ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	ปี  2566  ไม่มี  Miss &amp; delayed  diagnosis</a:t>
            </a:r>
            <a:endParaRPr sz="1800"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	ปี 2567 delayed diagnosis 1 ราย จากแพทย์ประเมินอาการผิดเนื่องจากอาการและอาการแสดง ตรวจร่างกาย ไม่ชัดเจน แต่ผล CT กลับมาเป็น stroke</a:t>
            </a:r>
            <a:endParaRPr sz="1800"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         </a:t>
            </a:r>
            <a:r>
              <a:rPr b="1" lang="th-TH" sz="1800" u="sng"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b="1" lang="th-TH" sz="1800">
                <a:latin typeface="Angsana New"/>
                <a:ea typeface="Angsana New"/>
                <a:cs typeface="Angsana New"/>
                <a:sym typeface="Angsana New"/>
              </a:rPr>
              <a:t>   </a:t>
            </a:r>
            <a:r>
              <a:rPr lang="th-TH" sz="1800">
                <a:latin typeface="Angsana New"/>
                <a:ea typeface="Angsana New"/>
                <a:cs typeface="Angsana New"/>
                <a:sym typeface="Angsana New"/>
              </a:rPr>
              <a:t>องค์กรแพทย์นำไปทบทวนความรู้ในทีมแพทย์ </a:t>
            </a:r>
            <a:endParaRPr sz="1800"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218" name="Google Shape;218;p8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8"/>
          <p:cNvSpPr txBox="1"/>
          <p:nvPr/>
        </p:nvSpPr>
        <p:spPr>
          <a:xfrm>
            <a:off x="8121409" y="6215062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"/>
          <p:cNvSpPr txBox="1"/>
          <p:nvPr/>
        </p:nvSpPr>
        <p:spPr>
          <a:xfrm>
            <a:off x="395536" y="588293"/>
            <a:ext cx="8496944" cy="75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4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ผลลัพธ์และการพัฒนาที่ผ่านมา (Performance &amp; Interventions)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2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วิเคราะห์อัตราผู้ป่วย  Stroke    fast  track  door  to  refer  time </a:t>
            </a:r>
            <a:r>
              <a:rPr b="1" lang="th-TH" sz="2200" u="sng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&lt;</a:t>
            </a:r>
            <a:r>
              <a:rPr b="1" lang="th-TH" sz="22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 30 นาที ด้วย control chart </a:t>
            </a:r>
            <a:r>
              <a:rPr b="1" lang="th-TH" sz="2200" u="sng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+</a:t>
            </a:r>
            <a:r>
              <a:rPr b="1" lang="th-TH" sz="2200">
                <a:solidFill>
                  <a:srgbClr val="0000FF"/>
                </a:solidFill>
                <a:latin typeface="Angsana New"/>
                <a:ea typeface="Angsana New"/>
                <a:cs typeface="Angsana New"/>
                <a:sym typeface="Angsana New"/>
              </a:rPr>
              <a:t> 2 SD</a:t>
            </a:r>
            <a:endParaRPr b="1" sz="2200">
              <a:solidFill>
                <a:srgbClr val="0000FF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225" name="Google Shape;225;p9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9"/>
          <p:cNvSpPr txBox="1"/>
          <p:nvPr/>
        </p:nvSpPr>
        <p:spPr>
          <a:xfrm>
            <a:off x="8121409" y="6215062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27" name="Google Shape;227;p9"/>
          <p:cNvGraphicFramePr/>
          <p:nvPr/>
        </p:nvGraphicFramePr>
        <p:xfrm>
          <a:off x="395536" y="1484784"/>
          <a:ext cx="8242630" cy="432048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ชุดรูปแบบของ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ชุดรูปแบบของ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2019-02-05T07:28:15Z</dcterms:created>
  <dc:creator>CCS</dc:creator>
</cp:coreProperties>
</file>